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85" r:id="rId2"/>
    <p:sldId id="339" r:id="rId3"/>
    <p:sldId id="257" r:id="rId4"/>
    <p:sldId id="343" r:id="rId5"/>
    <p:sldId id="284" r:id="rId6"/>
    <p:sldId id="353" r:id="rId7"/>
    <p:sldId id="354" r:id="rId8"/>
    <p:sldId id="355" r:id="rId9"/>
    <p:sldId id="306" r:id="rId1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>
        <p:scale>
          <a:sx n="70" d="100"/>
          <a:sy n="70" d="100"/>
        </p:scale>
        <p:origin x="-811" y="25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666441-2819-4961-9CB8-535751E08BF9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F771F4-968D-4D02-9D1A-F53B8BDAFD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730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osreestr.gov.ru/site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k.rosreestr.ru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54_upr@rosreestr.ru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340768"/>
            <a:ext cx="7772400" cy="3714775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Принятие на учет  бесхозяйных объектов недвижимости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endParaRPr lang="ru-RU" b="1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3" name="Рисунок 7" descr="01-01 логотип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373216"/>
            <a:ext cx="3109015" cy="1280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6419056" cy="634082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Учет бесхозяйных вещей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928630" y="1071546"/>
            <a:ext cx="7643898" cy="185738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</a:rPr>
              <a:t>Бесхозяйная вещь </a:t>
            </a:r>
            <a:r>
              <a:rPr lang="ru-RU" sz="1800" i="1" dirty="0" smtClean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ru-RU" sz="1800" i="1" dirty="0" err="1" smtClean="0">
                <a:solidFill>
                  <a:schemeClr val="accent1">
                    <a:lumMod val="50000"/>
                  </a:schemeClr>
                </a:solidFill>
              </a:rPr>
              <a:t>вещь</a:t>
            </a:r>
            <a:r>
              <a:rPr lang="ru-RU" sz="1800" i="1" dirty="0" smtClean="0">
                <a:solidFill>
                  <a:schemeClr val="accent1">
                    <a:lumMod val="50000"/>
                  </a:schemeClr>
                </a:solidFill>
              </a:rPr>
              <a:t>, которая не имеет собственника или собственник которой неизвестен либо, если иное не предусмотрено законами, от права собственности на которую собственник отказался (статья 225 Гражданского кодекса РФ).</a:t>
            </a:r>
          </a:p>
          <a:p>
            <a:pPr algn="ctr">
              <a:buNone/>
            </a:pPr>
            <a:endParaRPr lang="ru-RU" sz="18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sz="1800" i="1" dirty="0" smtClean="0">
                <a:solidFill>
                  <a:schemeClr val="accent1">
                    <a:lumMod val="50000"/>
                  </a:schemeClr>
                </a:solidFill>
              </a:rPr>
              <a:t>Обязанность принятия на учет бесхозяйных вещей возложена на органы местного самоуправления либо уполномоченные органы власти субъектов РФ.</a:t>
            </a:r>
            <a:endParaRPr lang="ru-RU" sz="18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728" y="3714752"/>
            <a:ext cx="70723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Порядок принятия на учет недвижимых бесхозяйных вещей установлен Приказом Минэкономразвития России от 10 декабря 2015 г. №931 «Об установлении порядка принятия на учет бесхозяйных недвижимых вещей»</a:t>
            </a:r>
            <a:endParaRPr lang="ru-RU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азвание 1"/>
          <p:cNvSpPr>
            <a:spLocks noGrp="1"/>
          </p:cNvSpPr>
          <p:nvPr>
            <p:ph type="title"/>
          </p:nvPr>
        </p:nvSpPr>
        <p:spPr>
          <a:xfrm>
            <a:off x="1500166" y="285728"/>
            <a:ext cx="7643834" cy="714356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Официальный сайт для подачи документов в </a:t>
            </a:r>
            <a:r>
              <a:rPr lang="ru-RU" sz="2400" b="1" i="1" dirty="0" err="1" smtClean="0">
                <a:solidFill>
                  <a:schemeClr val="accent1">
                    <a:lumMod val="75000"/>
                  </a:schemeClr>
                </a:solidFill>
              </a:rPr>
              <a:t>Росреестр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t="4212" b="5311"/>
          <a:stretch>
            <a:fillRect/>
          </a:stretch>
        </p:blipFill>
        <p:spPr bwMode="auto">
          <a:xfrm>
            <a:off x="428596" y="1428736"/>
            <a:ext cx="8370391" cy="4512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57290" y="1000108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hlinkClick r:id="rId3"/>
              </a:rPr>
              <a:t>https://rosreestr.gov.ru/site/</a:t>
            </a:r>
            <a:r>
              <a:rPr lang="ru-RU" b="1" dirty="0" smtClean="0"/>
              <a:t>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03648" y="0"/>
            <a:ext cx="6851104" cy="634082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Личный кабинет</a:t>
            </a:r>
            <a:endParaRPr lang="ru-RU" sz="2400" b="1" i="1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132856"/>
            <a:ext cx="7613899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203351" y="658674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hlinkClick r:id="rId3"/>
              </a:rPr>
              <a:t>https://lk.rosreestr.ru/#/services/</a:t>
            </a:r>
            <a:r>
              <a:rPr lang="en-US" b="1" dirty="0" smtClean="0"/>
              <a:t> </a:t>
            </a:r>
            <a:endParaRPr lang="ru-RU" b="1" dirty="0"/>
          </a:p>
        </p:txBody>
      </p:sp>
      <p:sp>
        <p:nvSpPr>
          <p:cNvPr id="2" name="Овал 1"/>
          <p:cNvSpPr/>
          <p:nvPr/>
        </p:nvSpPr>
        <p:spPr>
          <a:xfrm>
            <a:off x="4723631" y="2641873"/>
            <a:ext cx="149349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710" y="1120173"/>
            <a:ext cx="188122" cy="7379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47664" y="1196752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002060"/>
                </a:solidFill>
              </a:rPr>
              <a:t>С </a:t>
            </a:r>
            <a:r>
              <a:rPr lang="ru-RU" b="1" i="1" u="sng" dirty="0" smtClean="0">
                <a:solidFill>
                  <a:srgbClr val="002060"/>
                </a:solidFill>
              </a:rPr>
              <a:t>03.06.2020</a:t>
            </a:r>
            <a:r>
              <a:rPr lang="ru-RU" i="1" dirty="0" smtClean="0">
                <a:solidFill>
                  <a:srgbClr val="002060"/>
                </a:solidFill>
              </a:rPr>
              <a:t> подать заявления в электронном виде на кадастровый учет и регистрацию прав возможно только через Личный кабинет </a:t>
            </a:r>
            <a:r>
              <a:rPr lang="ru-RU" i="1" dirty="0" err="1" smtClean="0">
                <a:solidFill>
                  <a:srgbClr val="002060"/>
                </a:solidFill>
              </a:rPr>
              <a:t>Росреестра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880" y="1085760"/>
            <a:ext cx="188122" cy="7379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714480" y="214290"/>
            <a:ext cx="6419056" cy="634082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Как подать документы для учета бесхозяйных вещей?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8" y="1052736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В настоящее время в  сервисе   «Регистрация прав» отсутствует возможность  выбрать  постановку  объекта в качестве бесхозяйного.   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 l="9734" t="4338" r="12787" b="5453"/>
          <a:stretch>
            <a:fillRect/>
          </a:stretch>
        </p:blipFill>
        <p:spPr bwMode="auto">
          <a:xfrm>
            <a:off x="428596" y="1714488"/>
            <a:ext cx="828677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ross-mark-491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3357562"/>
            <a:ext cx="357190" cy="357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9501222" y="1071546"/>
            <a:ext cx="3357586" cy="2357454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714480" y="142852"/>
            <a:ext cx="6419056" cy="634082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Как подать документы для учета бесхозяйных вещей?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6314" y="1142984"/>
            <a:ext cx="324492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002060"/>
                </a:solidFill>
              </a:rPr>
              <a:t>Если объект недвижимости </a:t>
            </a:r>
            <a:r>
              <a:rPr lang="ru-RU" sz="1600" b="1" i="1" u="sng" dirty="0" smtClean="0">
                <a:solidFill>
                  <a:srgbClr val="002060"/>
                </a:solidFill>
              </a:rPr>
              <a:t>стоит на государственном кадастровом учете</a:t>
            </a:r>
            <a:r>
              <a:rPr lang="ru-RU" sz="1600" i="1" dirty="0" smtClean="0">
                <a:solidFill>
                  <a:srgbClr val="002060"/>
                </a:solidFill>
              </a:rPr>
              <a:t>, то  для принятия его на учет в качестве бесхозяйного необходимо:</a:t>
            </a:r>
          </a:p>
          <a:p>
            <a:pPr algn="ctr"/>
            <a:r>
              <a:rPr lang="ru-RU" sz="1600" i="1" dirty="0" smtClean="0">
                <a:solidFill>
                  <a:srgbClr val="002060"/>
                </a:solidFill>
              </a:rPr>
              <a:t>выбрать</a:t>
            </a:r>
          </a:p>
          <a:p>
            <a:pPr algn="ctr"/>
            <a:r>
              <a:rPr lang="ru-RU" sz="1600" i="1" dirty="0" smtClean="0">
                <a:solidFill>
                  <a:srgbClr val="002060"/>
                </a:solidFill>
              </a:rPr>
              <a:t> раздел </a:t>
            </a:r>
            <a:r>
              <a:rPr lang="ru-RU" sz="1600" b="1" i="1" dirty="0" smtClean="0">
                <a:solidFill>
                  <a:srgbClr val="002060"/>
                </a:solidFill>
              </a:rPr>
              <a:t>«Регистрация  прав»  </a:t>
            </a:r>
            <a:r>
              <a:rPr lang="ru-RU" sz="1600" i="1" dirty="0" smtClean="0">
                <a:solidFill>
                  <a:srgbClr val="002060"/>
                </a:solidFill>
              </a:rPr>
              <a:t>и к формируемому заявлению в формате </a:t>
            </a:r>
            <a:r>
              <a:rPr lang="en-US" sz="1600" i="1" dirty="0" smtClean="0">
                <a:solidFill>
                  <a:srgbClr val="002060"/>
                </a:solidFill>
              </a:rPr>
              <a:t>xml</a:t>
            </a:r>
            <a:r>
              <a:rPr lang="ru-RU" sz="1600" i="1" dirty="0" smtClean="0">
                <a:solidFill>
                  <a:srgbClr val="002060"/>
                </a:solidFill>
              </a:rPr>
              <a:t> о праве собственности необходимо прикрепить</a:t>
            </a:r>
            <a:r>
              <a:rPr lang="en-US" sz="1600" i="1" dirty="0" smtClean="0">
                <a:solidFill>
                  <a:srgbClr val="002060"/>
                </a:solidFill>
              </a:rPr>
              <a:t> </a:t>
            </a:r>
            <a:r>
              <a:rPr lang="ru-RU" sz="1600" i="1" dirty="0" smtClean="0">
                <a:solidFill>
                  <a:srgbClr val="002060"/>
                </a:solidFill>
              </a:rPr>
              <a:t>в формате </a:t>
            </a:r>
            <a:r>
              <a:rPr lang="en-US" sz="1600" i="1" dirty="0" smtClean="0">
                <a:solidFill>
                  <a:srgbClr val="002060"/>
                </a:solidFill>
              </a:rPr>
              <a:t>PDF</a:t>
            </a:r>
            <a:r>
              <a:rPr lang="ru-RU" sz="1600" i="1" dirty="0" smtClean="0">
                <a:solidFill>
                  <a:srgbClr val="002060"/>
                </a:solidFill>
              </a:rPr>
              <a:t> заполненное  </a:t>
            </a:r>
            <a:r>
              <a:rPr lang="ru-RU" sz="1600" b="1" i="1" dirty="0" smtClean="0">
                <a:solidFill>
                  <a:srgbClr val="002060"/>
                </a:solidFill>
              </a:rPr>
              <a:t>заявление </a:t>
            </a:r>
            <a:r>
              <a:rPr lang="en-US" sz="1600" b="1" i="1" dirty="0" smtClean="0">
                <a:solidFill>
                  <a:srgbClr val="002060"/>
                </a:solidFill>
              </a:rPr>
              <a:t> </a:t>
            </a:r>
            <a:r>
              <a:rPr lang="ru-RU" sz="1600" b="1" i="1" dirty="0" smtClean="0">
                <a:solidFill>
                  <a:srgbClr val="002060"/>
                </a:solidFill>
              </a:rPr>
              <a:t>о принятии на учет в качестве бесхозяйного объекта и подписанное УКЭП уполномоченного лица</a:t>
            </a:r>
          </a:p>
          <a:p>
            <a:pPr algn="ctr"/>
            <a:r>
              <a:rPr lang="ru-RU" sz="1600" i="1" dirty="0" smtClean="0">
                <a:solidFill>
                  <a:srgbClr val="002060"/>
                </a:solidFill>
              </a:rPr>
              <a:t>(форма заявление утверждена </a:t>
            </a: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</a:rPr>
              <a:t>Приказом Минэкономразвития России от 10 декабря 2015 г. №931</a:t>
            </a:r>
            <a:r>
              <a:rPr lang="ru-RU" sz="1600" i="1" dirty="0" smtClean="0">
                <a:solidFill>
                  <a:srgbClr val="002060"/>
                </a:solidFill>
              </a:rPr>
              <a:t>)</a:t>
            </a:r>
          </a:p>
          <a:p>
            <a:pPr algn="ctr"/>
            <a:endParaRPr lang="ru-RU" sz="1600" b="1" dirty="0" smtClean="0">
              <a:solidFill>
                <a:srgbClr val="002060"/>
              </a:solidFill>
            </a:endParaRPr>
          </a:p>
          <a:p>
            <a:pPr algn="ctr"/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9" name="Рисунок 8" descr="cross-mark-491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57420" y="1928802"/>
            <a:ext cx="357190" cy="35719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3985" t="11458" r="34375" b="5208"/>
          <a:stretch>
            <a:fillRect/>
          </a:stretch>
        </p:blipFill>
        <p:spPr bwMode="auto">
          <a:xfrm>
            <a:off x="1142976" y="1142984"/>
            <a:ext cx="3143272" cy="4656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000232" y="0"/>
            <a:ext cx="6419056" cy="634082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Как подать документы для учета бесхозяйных вещей?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1285860"/>
            <a:ext cx="78581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02060"/>
                </a:solidFill>
              </a:rPr>
              <a:t>Если объект недвижимости  </a:t>
            </a:r>
            <a:r>
              <a:rPr lang="ru-RU" sz="2000" b="1" i="1" u="sng" dirty="0" smtClean="0">
                <a:solidFill>
                  <a:srgbClr val="002060"/>
                </a:solidFill>
              </a:rPr>
              <a:t>не стоит </a:t>
            </a:r>
            <a:r>
              <a:rPr lang="ru-RU" sz="2000" i="1" dirty="0" smtClean="0">
                <a:solidFill>
                  <a:srgbClr val="002060"/>
                </a:solidFill>
              </a:rPr>
              <a:t>на государственном кадастровом учете, то  для принятия его на учет в качестве бесхозяйного необходимо:</a:t>
            </a:r>
          </a:p>
          <a:p>
            <a:pPr algn="ctr"/>
            <a:endParaRPr lang="ru-RU" sz="2000" b="1" i="1" dirty="0" smtClean="0">
              <a:solidFill>
                <a:srgbClr val="002060"/>
              </a:solidFill>
            </a:endParaRPr>
          </a:p>
          <a:p>
            <a:pPr algn="ctr">
              <a:buFont typeface="Wingdings" pitchFamily="2" charset="2"/>
              <a:buChar char="ü"/>
            </a:pPr>
            <a:r>
              <a:rPr lang="ru-RU" sz="2000" b="1" i="1" dirty="0" smtClean="0">
                <a:solidFill>
                  <a:srgbClr val="002060"/>
                </a:solidFill>
              </a:rPr>
              <a:t>  </a:t>
            </a:r>
            <a:r>
              <a:rPr lang="ru-RU" sz="2000" i="1" dirty="0" smtClean="0">
                <a:solidFill>
                  <a:srgbClr val="002060"/>
                </a:solidFill>
              </a:rPr>
              <a:t>через сервис </a:t>
            </a:r>
            <a:r>
              <a:rPr lang="ru-RU" sz="2000" b="1" i="1" dirty="0" smtClean="0">
                <a:solidFill>
                  <a:srgbClr val="002060"/>
                </a:solidFill>
              </a:rPr>
              <a:t>«Кадастровый учет» </a:t>
            </a:r>
            <a:r>
              <a:rPr lang="ru-RU" sz="2000" i="1" dirty="0" smtClean="0">
                <a:solidFill>
                  <a:srgbClr val="002060"/>
                </a:solidFill>
              </a:rPr>
              <a:t>подать заявление о государственном кадастровом учете объекта недвижимости с приложением технического плана;</a:t>
            </a:r>
          </a:p>
          <a:p>
            <a:pPr algn="ctr">
              <a:buFont typeface="Wingdings" pitchFamily="2" charset="2"/>
              <a:buChar char="ü"/>
            </a:pPr>
            <a:r>
              <a:rPr lang="ru-RU" sz="2000" i="1" dirty="0" smtClean="0">
                <a:solidFill>
                  <a:srgbClr val="002060"/>
                </a:solidFill>
              </a:rPr>
              <a:t> через сервис </a:t>
            </a:r>
            <a:r>
              <a:rPr lang="ru-RU" sz="2000" b="1" i="1" dirty="0" smtClean="0">
                <a:solidFill>
                  <a:srgbClr val="002060"/>
                </a:solidFill>
              </a:rPr>
              <a:t>«Регистрация прав» </a:t>
            </a:r>
            <a:r>
              <a:rPr lang="ru-RU" sz="2000" i="1" dirty="0" smtClean="0">
                <a:solidFill>
                  <a:srgbClr val="002060"/>
                </a:solidFill>
              </a:rPr>
              <a:t>подать заявление о принятии на учет бесхозяйного объекта по указанному ранее алгоритму;</a:t>
            </a:r>
          </a:p>
          <a:p>
            <a:pPr algn="ctr">
              <a:buFont typeface="Wingdings" pitchFamily="2" charset="2"/>
              <a:buChar char="ü"/>
            </a:pPr>
            <a:r>
              <a:rPr lang="ru-RU" sz="2000" i="1" dirty="0" smtClean="0">
                <a:solidFill>
                  <a:srgbClr val="002060"/>
                </a:solidFill>
              </a:rPr>
              <a:t> в примечании к заявлению указать номер заявки о постановке на государственный кадастровый учет.</a:t>
            </a:r>
          </a:p>
          <a:p>
            <a:pPr algn="ctr">
              <a:buFont typeface="Wingdings" pitchFamily="2" charset="2"/>
              <a:buChar char="ü"/>
            </a:pPr>
            <a:endParaRPr lang="ru-RU" sz="1600" dirty="0" smtClean="0">
              <a:solidFill>
                <a:srgbClr val="002060"/>
              </a:solidFill>
            </a:endParaRPr>
          </a:p>
          <a:p>
            <a:pPr algn="ctr"/>
            <a:endParaRPr lang="ru-RU" sz="1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000232" y="142852"/>
            <a:ext cx="6419056" cy="634082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Контактные лица Управления </a:t>
            </a:r>
            <a:r>
              <a:rPr lang="ru-RU" sz="2400" b="1" i="1" dirty="0" err="1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Росреестра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1285860"/>
            <a:ext cx="785818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02060"/>
                </a:solidFill>
              </a:rPr>
              <a:t>При возникновении вопросов, связанных с принятием на учет бесхозяйных объектов недвижимости,  контактные лица Управления </a:t>
            </a:r>
            <a:r>
              <a:rPr lang="ru-RU" sz="2000" i="1" dirty="0" err="1" smtClean="0">
                <a:solidFill>
                  <a:srgbClr val="002060"/>
                </a:solidFill>
              </a:rPr>
              <a:t>Росреестра</a:t>
            </a:r>
            <a:r>
              <a:rPr lang="ru-RU" sz="2000" i="1" dirty="0" smtClean="0">
                <a:solidFill>
                  <a:srgbClr val="002060"/>
                </a:solidFill>
              </a:rPr>
              <a:t>:</a:t>
            </a:r>
          </a:p>
          <a:p>
            <a:pPr algn="ctr"/>
            <a:endParaRPr lang="ru-RU" sz="2000" i="1" dirty="0" smtClean="0">
              <a:solidFill>
                <a:srgbClr val="002060"/>
              </a:solidFill>
            </a:endParaRPr>
          </a:p>
          <a:p>
            <a:pPr algn="ctr"/>
            <a:endParaRPr lang="ru-RU" sz="2000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i="1" dirty="0" err="1" smtClean="0">
                <a:solidFill>
                  <a:srgbClr val="002060"/>
                </a:solidFill>
              </a:rPr>
              <a:t>Илькунова</a:t>
            </a:r>
            <a:r>
              <a:rPr lang="ru-RU" sz="2000" b="1" i="1" dirty="0" smtClean="0">
                <a:solidFill>
                  <a:srgbClr val="002060"/>
                </a:solidFill>
              </a:rPr>
              <a:t> Инна Викторовна  </a:t>
            </a:r>
            <a:r>
              <a:rPr lang="ru-RU" sz="2000" i="1" dirty="0" smtClean="0">
                <a:solidFill>
                  <a:srgbClr val="002060"/>
                </a:solidFill>
              </a:rPr>
              <a:t>- начальник отдела регистрации недвижимости в Советском и Первомайском районах г. Новосибирска, контактный телефон 8 (383) 333-19-21</a:t>
            </a:r>
          </a:p>
          <a:p>
            <a:pPr algn="ctr"/>
            <a:endParaRPr lang="ru-RU" sz="2000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Ильина Наталья Сергеевна  </a:t>
            </a:r>
            <a:r>
              <a:rPr lang="ru-RU" sz="2000" i="1" dirty="0" smtClean="0">
                <a:solidFill>
                  <a:srgbClr val="002060"/>
                </a:solidFill>
              </a:rPr>
              <a:t>- заместитель начальника отдела регистрации недвижимости в Советском и Первомайском районах г. Новосибирска, контактный телефон 8 (383) 330-09-84</a:t>
            </a:r>
            <a:endParaRPr lang="ru-RU" sz="2000" dirty="0" smtClean="0">
              <a:solidFill>
                <a:srgbClr val="002060"/>
              </a:solidFill>
            </a:endParaRPr>
          </a:p>
          <a:p>
            <a:pPr algn="ctr"/>
            <a:endParaRPr lang="ru-RU" sz="2000" dirty="0" smtClean="0">
              <a:solidFill>
                <a:srgbClr val="002060"/>
              </a:solidFill>
            </a:endParaRPr>
          </a:p>
          <a:p>
            <a:pPr algn="ctr">
              <a:buFont typeface="Wingdings" pitchFamily="2" charset="2"/>
              <a:buChar char="ü"/>
            </a:pPr>
            <a:endParaRPr lang="ru-RU" sz="1600" dirty="0" smtClean="0">
              <a:solidFill>
                <a:srgbClr val="002060"/>
              </a:solidFill>
            </a:endParaRPr>
          </a:p>
          <a:p>
            <a:pPr algn="ctr"/>
            <a:endParaRPr lang="ru-RU" sz="1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 idx="4294967295"/>
          </p:nvPr>
        </p:nvSpPr>
        <p:spPr>
          <a:xfrm>
            <a:off x="611560" y="2132856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</a:rPr>
              <a:t>Спасибо за внимание!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4869160"/>
            <a:ext cx="64807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Управление </a:t>
            </a:r>
            <a:r>
              <a:rPr lang="ru-RU" b="1" dirty="0" err="1" smtClean="0">
                <a:solidFill>
                  <a:srgbClr val="002060"/>
                </a:solidFill>
              </a:rPr>
              <a:t>Росреестра</a:t>
            </a:r>
            <a:r>
              <a:rPr lang="ru-RU" b="1" dirty="0" smtClean="0">
                <a:solidFill>
                  <a:srgbClr val="002060"/>
                </a:solidFill>
              </a:rPr>
              <a:t> по Новосибирской области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630091, г. Новосибирск, ул. Державина, д. 28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e-mail: </a:t>
            </a:r>
            <a:r>
              <a:rPr lang="en-US" b="1" dirty="0" smtClean="0">
                <a:solidFill>
                  <a:srgbClr val="002060"/>
                </a:solidFill>
                <a:hlinkClick r:id="rId2"/>
              </a:rPr>
              <a:t>54_upr@rosreestr.ru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Единый справочный телефон: 8 (800) 100-34-34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осреестр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Росреестр</Template>
  <TotalTime>1486</TotalTime>
  <Words>427</Words>
  <Application>Microsoft Office PowerPoint</Application>
  <PresentationFormat>Экран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Росреестр</vt:lpstr>
      <vt:lpstr>Принятие на учет  бесхозяйных объектов недвижимости </vt:lpstr>
      <vt:lpstr>Учет бесхозяйных вещей</vt:lpstr>
      <vt:lpstr>Официальный сайт для подачи документов в Росреестр</vt:lpstr>
      <vt:lpstr>Личный кабинет</vt:lpstr>
      <vt:lpstr>Как подать документы для учета бесхозяйных вещей?</vt:lpstr>
      <vt:lpstr>Как подать документы для учета бесхозяйных вещей?</vt:lpstr>
      <vt:lpstr>Как подать документы для учета бесхозяйных вещей?</vt:lpstr>
      <vt:lpstr>Контактные лица Управления Росреестра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Можайцева Анна Николаевна</dc:creator>
  <cp:lastModifiedBy>Зуева Анастасия Сергеевна</cp:lastModifiedBy>
  <cp:revision>147</cp:revision>
  <dcterms:modified xsi:type="dcterms:W3CDTF">2021-03-09T08:39:15Z</dcterms:modified>
</cp:coreProperties>
</file>