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5" r:id="rId6"/>
    <p:sldId id="260" r:id="rId7"/>
    <p:sldId id="263" r:id="rId8"/>
    <p:sldId id="264" r:id="rId9"/>
    <p:sldId id="265" r:id="rId10"/>
    <p:sldId id="266" r:id="rId11"/>
    <p:sldId id="261" r:id="rId12"/>
    <p:sldId id="267" r:id="rId13"/>
    <p:sldId id="268" r:id="rId14"/>
    <p:sldId id="269" r:id="rId15"/>
    <p:sldId id="272" r:id="rId16"/>
    <p:sldId id="274" r:id="rId17"/>
    <p:sldId id="270" r:id="rId18"/>
    <p:sldId id="273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03.06.2013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image" Target="../media/image19.tiff"/><Relationship Id="rId7" Type="http://schemas.openxmlformats.org/officeDocument/2006/relationships/image" Target="../media/image23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png"/><Relationship Id="rId9" Type="http://schemas.openxmlformats.org/officeDocument/2006/relationships/image" Target="../media/image25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00100" y="6643710"/>
            <a:ext cx="8143900" cy="714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000100" y="285728"/>
            <a:ext cx="8143900" cy="11429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929618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ГЕНЕРАЛЬНЫЙ ПЛАН ШАХТИНСКОГО СЕЛЬСКОГО ПОСЕЛЕНИЯ</a:t>
            </a:r>
            <a:endParaRPr lang="ru-RU" sz="3200" b="1" dirty="0"/>
          </a:p>
        </p:txBody>
      </p:sp>
      <p:sp>
        <p:nvSpPr>
          <p:cNvPr id="14" name="Заголовок 12"/>
          <p:cNvSpPr txBox="1">
            <a:spLocks/>
          </p:cNvSpPr>
          <p:nvPr/>
        </p:nvSpPr>
        <p:spPr>
          <a:xfrm>
            <a:off x="1071538" y="4786322"/>
            <a:ext cx="7929618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ТОГУЧИНСКОГО РАЙОНА НОВОСИБИРСКОЙ ОБЛАСТИ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" name="Picture 7" descr="\\proxy-2\PROJECT (H)\В Работе\Отдел Генплана\Чаркова\логотип прозрачный фон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715016"/>
            <a:ext cx="2833026" cy="857256"/>
          </a:xfrm>
          <a:prstGeom prst="rect">
            <a:avLst/>
          </a:prstGeom>
          <a:noFill/>
        </p:spPr>
      </p:pic>
      <p:pic>
        <p:nvPicPr>
          <p:cNvPr id="17409" name="Рисунок 5" descr="http://region.newsib.ru/files/33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785926"/>
            <a:ext cx="797584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ШАХТИНСКИЙ СЕЛЬСОВЕТ ПОСЕЛОК РАЗЛИВЫ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C:\Users\charkova_ns\Desktop\ШАХТИНСКИЙ\мр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446214"/>
            <a:ext cx="9069038" cy="6411786"/>
          </a:xfrm>
          <a:prstGeom prst="rect">
            <a:avLst/>
          </a:prstGeom>
          <a:noFill/>
        </p:spPr>
      </p:pic>
      <p:pic>
        <p:nvPicPr>
          <p:cNvPr id="8195" name="Picture 3" descr="C:\Users\charkova_ns\Desktop\разлив1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2071678"/>
            <a:ext cx="906780" cy="1371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286644" y="2071678"/>
            <a:ext cx="13452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п. Разливы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4143380"/>
            <a:ext cx="2967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Территория сущ.  24,1га</a:t>
            </a:r>
          </a:p>
          <a:p>
            <a:r>
              <a:rPr lang="ru-RU" sz="1600" dirty="0" smtClean="0"/>
              <a:t>Территория </a:t>
            </a:r>
            <a:r>
              <a:rPr lang="ru-RU" sz="1600" dirty="0" err="1" smtClean="0"/>
              <a:t>проектир</a:t>
            </a:r>
            <a:r>
              <a:rPr lang="ru-RU" sz="1600" dirty="0" smtClean="0"/>
              <a:t>.-  28,87га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ШАХТИНСКИЙ СЕЛЬСОВЕТ ПОСЕЛОК РОДНИКИ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C:\Users\charkova_ns\Desktop\ШАХТИНСКИЙ\мр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446214"/>
            <a:ext cx="9069038" cy="6411786"/>
          </a:xfrm>
          <a:prstGeom prst="rect">
            <a:avLst/>
          </a:prstGeom>
          <a:noFill/>
        </p:spPr>
      </p:pic>
      <p:pic>
        <p:nvPicPr>
          <p:cNvPr id="9219" name="Picture 3" descr="C:\Users\charkova_ns\Desktop\родник 1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500306"/>
            <a:ext cx="2217420" cy="1066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00760" y="4143380"/>
            <a:ext cx="2840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Территория сущ.  20,65га</a:t>
            </a:r>
          </a:p>
          <a:p>
            <a:r>
              <a:rPr lang="ru-RU" sz="1600" dirty="0" smtClean="0"/>
              <a:t>Территория </a:t>
            </a:r>
            <a:r>
              <a:rPr lang="ru-RU" sz="1600" dirty="0" err="1" smtClean="0"/>
              <a:t>проектир</a:t>
            </a:r>
            <a:r>
              <a:rPr lang="ru-RU" sz="1600" dirty="0" smtClean="0"/>
              <a:t>.- 33,7 га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charkova_ns\Desktop\ШАХТИНСКИЙ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6658661" cy="731581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00034" y="428604"/>
            <a:ext cx="8429684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ТРАНСПОРТНАЯ ИНФРАСТРУКТУРА ШАХТИНСКОГО СЕЛЬСОВЕТА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3" name="Picture 3" descr="C:\Users\charkova_ns\Desktop\ШАХТИНСКИЙ\авт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4478" y="-88102"/>
            <a:ext cx="9824791" cy="694610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7845516">
            <a:off x="1664535" y="5844318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Н-2601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8954950">
            <a:off x="5140927" y="1645528"/>
            <a:ext cx="11336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sz="1000" b="1" dirty="0" err="1" smtClean="0">
                <a:latin typeface="Times New Roman" pitchFamily="18" charset="0"/>
                <a:cs typeface="Times New Roman" pitchFamily="18" charset="0"/>
              </a:rPr>
              <a:t>Усть-Сосново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8954950">
            <a:off x="2045068" y="3314379"/>
            <a:ext cx="7970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г. Тогучин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8954950">
            <a:off x="954984" y="6323486"/>
            <a:ext cx="9284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п. Завьялово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668459">
            <a:off x="1889877" y="6340901"/>
            <a:ext cx="8739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sz="1000" b="1" dirty="0" err="1" smtClean="0">
                <a:latin typeface="Times New Roman" pitchFamily="18" charset="0"/>
                <a:cs typeface="Times New Roman" pitchFamily="18" charset="0"/>
              </a:rPr>
              <a:t>Курундус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5732" y="2428868"/>
            <a:ext cx="350826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Протяженность межмуниципальных </a:t>
            </a:r>
          </a:p>
          <a:p>
            <a:r>
              <a:rPr lang="ru-RU" sz="1400" b="1" dirty="0" smtClean="0"/>
              <a:t>дорог: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Дороги с переходным типом </a:t>
            </a:r>
          </a:p>
          <a:p>
            <a:r>
              <a:rPr lang="ru-RU" sz="1400" dirty="0" smtClean="0"/>
              <a:t>покрытия -19744,7м;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Улучшенные грунтовые  дороги – 40197м;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Проселочные грунтовые дороги – 67200м.</a:t>
            </a:r>
          </a:p>
          <a:p>
            <a:pPr>
              <a:buFont typeface="Arial" pitchFamily="34" charset="0"/>
              <a:buChar char="•"/>
            </a:pP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428604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КУЛЬТУРНО-БЫТОВОЕ ОБСЛУЖИВАНИЕ ШАХТИНСКОГО СЕЛЬСОВЕТА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charkova_ns\Desktop\ШАХТИНСКИЙ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6658661" cy="7315810"/>
          </a:xfrm>
          <a:prstGeom prst="rect">
            <a:avLst/>
          </a:prstGeom>
          <a:noFill/>
        </p:spPr>
      </p:pic>
      <p:pic>
        <p:nvPicPr>
          <p:cNvPr id="11268" name="Picture 4" descr="C:\Users\charkova_ns\Desktop\ШАХТИНСКИЙ\в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5214942" cy="4920842"/>
          </a:xfrm>
          <a:prstGeom prst="rect">
            <a:avLst/>
          </a:prstGeom>
          <a:noFill/>
        </p:spPr>
      </p:pic>
      <p:pic>
        <p:nvPicPr>
          <p:cNvPr id="11270" name="Picture 6" descr="C:\Users\charkova_ns\Desktop\ШАХТИНСКИЙ\культ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1571612"/>
            <a:ext cx="4237342" cy="4786346"/>
          </a:xfrm>
          <a:prstGeom prst="rect">
            <a:avLst/>
          </a:prstGeom>
          <a:noFill/>
        </p:spPr>
      </p:pic>
      <p:pic>
        <p:nvPicPr>
          <p:cNvPr id="11271" name="Picture 7" descr="C:\Users\charkova_ns\Desktop\КАРТА ПЛАНИРУЕМОГО РАЗМЕЩЕНИЯ ОБЪЕКТОВ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357430"/>
            <a:ext cx="1143008" cy="359603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388" y="2357430"/>
            <a:ext cx="264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административного назначения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6429388" y="2571744"/>
            <a:ext cx="2276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учебно-образовательного </a:t>
            </a:r>
          </a:p>
          <a:p>
            <a:r>
              <a:rPr lang="ru-RU" sz="1200" dirty="0" smtClean="0"/>
              <a:t>назначения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6429388" y="2928934"/>
            <a:ext cx="264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административного назначения</a:t>
            </a:r>
          </a:p>
          <a:p>
            <a:r>
              <a:rPr lang="ru-RU" sz="1200" dirty="0" smtClean="0"/>
              <a:t>(детский сад, библиотека)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6429388" y="3357562"/>
            <a:ext cx="2793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</a:t>
            </a:r>
            <a:r>
              <a:rPr lang="ru-RU" sz="1200" dirty="0" err="1" smtClean="0"/>
              <a:t>культурно-досугового</a:t>
            </a:r>
            <a:r>
              <a:rPr lang="ru-RU" sz="1200" dirty="0" smtClean="0"/>
              <a:t> назначения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6429388" y="3643314"/>
            <a:ext cx="21584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спортивного назначения</a:t>
            </a:r>
            <a:endParaRPr lang="ru-RU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6429388" y="3929066"/>
            <a:ext cx="23430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общественного назначения</a:t>
            </a:r>
            <a:endParaRPr lang="ru-RU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6429388" y="4214818"/>
            <a:ext cx="19901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торгового назначения</a:t>
            </a:r>
            <a:endParaRPr lang="ru-RU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429388" y="4500570"/>
            <a:ext cx="16871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здравоохранения</a:t>
            </a:r>
            <a:endParaRPr lang="ru-RU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6429388" y="4786322"/>
            <a:ext cx="2245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специального назначения</a:t>
            </a:r>
          </a:p>
          <a:p>
            <a:r>
              <a:rPr lang="ru-RU" sz="1200" dirty="0" smtClean="0"/>
              <a:t>(кладбище)</a:t>
            </a:r>
            <a:endParaRPr lang="ru-RU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6429388" y="5143512"/>
            <a:ext cx="2653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специального назначения (ТБО)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6454096" y="5357826"/>
            <a:ext cx="2689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ОКС производственного и </a:t>
            </a:r>
          </a:p>
          <a:p>
            <a:r>
              <a:rPr lang="ru-RU" sz="1200" dirty="0" smtClean="0"/>
              <a:t>коммунально-складского назначения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5643570" y="1714488"/>
            <a:ext cx="3208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Объекты капитального строительства (ОКС)</a:t>
            </a:r>
          </a:p>
          <a:p>
            <a:pPr algn="ctr"/>
            <a:r>
              <a:rPr lang="ru-RU" sz="1200" b="1" dirty="0" smtClean="0"/>
              <a:t> местного значения</a:t>
            </a:r>
            <a:endParaRPr lang="ru-R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harkova_ns\Desktop\ШАХТИНСКИЙ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6658661" cy="7315810"/>
          </a:xfrm>
          <a:prstGeom prst="rect">
            <a:avLst/>
          </a:prstGeom>
          <a:noFill/>
        </p:spPr>
      </p:pic>
      <p:pic>
        <p:nvPicPr>
          <p:cNvPr id="12292" name="Picture 4" descr="C:\Users\charkova_ns\Desktop\ШАХТИНСКИЙ\чб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214422"/>
            <a:ext cx="4857784" cy="5032421"/>
          </a:xfrm>
          <a:prstGeom prst="rect">
            <a:avLst/>
          </a:prstGeom>
          <a:noFill/>
        </p:spPr>
      </p:pic>
      <p:pic>
        <p:nvPicPr>
          <p:cNvPr id="12294" name="Picture 6" descr="C:\Users\charkova_ns\Desktop\ШАХТИНСКИЙ\водоснаб проект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571744"/>
            <a:ext cx="2857520" cy="3665573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38200" y="214290"/>
            <a:ext cx="8305800" cy="35719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ИНЖЕНЕРНОЕ ОБОРУДОВАНИЕ.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СЕТЬ ВОДОСНАБЖЕНИЯ И КАНАЛИЗАЦИИ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4214818"/>
            <a:ext cx="30627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1600" b="1" dirty="0" smtClean="0"/>
              <a:t>Общее водопотребление</a:t>
            </a:r>
          </a:p>
          <a:p>
            <a:r>
              <a:rPr lang="en-US" sz="1600" dirty="0" smtClean="0"/>
              <a:t>I</a:t>
            </a:r>
            <a:r>
              <a:rPr lang="ru-RU" sz="1600" dirty="0" smtClean="0"/>
              <a:t> очередь –  1400,08м3/</a:t>
            </a:r>
            <a:r>
              <a:rPr lang="ru-RU" sz="1600" dirty="0" err="1" smtClean="0"/>
              <a:t>сут</a:t>
            </a:r>
            <a:endParaRPr lang="ru-RU" sz="1600" dirty="0" smtClean="0"/>
          </a:p>
          <a:p>
            <a:r>
              <a:rPr lang="ru-RU" sz="1600" dirty="0" smtClean="0"/>
              <a:t>расчетный срок – 1528,86 м3/</a:t>
            </a:r>
            <a:r>
              <a:rPr lang="ru-RU" sz="1600" dirty="0" err="1" smtClean="0"/>
              <a:t>сут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929322" y="5357826"/>
            <a:ext cx="307077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Общий расход стоков</a:t>
            </a:r>
          </a:p>
          <a:p>
            <a:r>
              <a:rPr lang="en-US" sz="1600" dirty="0" smtClean="0"/>
              <a:t>I</a:t>
            </a:r>
            <a:r>
              <a:rPr lang="ru-RU" sz="1600" dirty="0" smtClean="0"/>
              <a:t> очередь – 927,58 м3/</a:t>
            </a:r>
            <a:r>
              <a:rPr lang="ru-RU" sz="1600" dirty="0" err="1" smtClean="0"/>
              <a:t>сут</a:t>
            </a:r>
            <a:endParaRPr lang="ru-RU" sz="1600" dirty="0" smtClean="0"/>
          </a:p>
          <a:p>
            <a:r>
              <a:rPr lang="ru-RU" sz="1600" dirty="0" smtClean="0"/>
              <a:t>расчетный срок – 1042,86 м3/</a:t>
            </a:r>
            <a:r>
              <a:rPr lang="ru-RU" sz="1600" dirty="0" err="1" smtClean="0"/>
              <a:t>сут</a:t>
            </a:r>
            <a:r>
              <a:rPr lang="ru-RU" sz="1600" dirty="0" smtClean="0"/>
              <a:t>.</a:t>
            </a:r>
          </a:p>
          <a:p>
            <a:endParaRPr lang="ru-RU" sz="1600" b="1" dirty="0"/>
          </a:p>
        </p:txBody>
      </p:sp>
      <p:pic>
        <p:nvPicPr>
          <p:cNvPr id="12295" name="Picture 7" descr="C:\Users\charkova_ns\Desktop\устькаменский\2.t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3571876"/>
            <a:ext cx="328612" cy="238125"/>
          </a:xfrm>
          <a:prstGeom prst="rect">
            <a:avLst/>
          </a:prstGeom>
          <a:noFill/>
        </p:spPr>
      </p:pic>
      <p:pic>
        <p:nvPicPr>
          <p:cNvPr id="12296" name="Picture 8" descr="C:\Users\charkova_ns\Desktop\БУГОТАК\2 (2)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2285992"/>
            <a:ext cx="311150" cy="228600"/>
          </a:xfrm>
          <a:prstGeom prst="rect">
            <a:avLst/>
          </a:prstGeom>
          <a:noFill/>
        </p:spPr>
      </p:pic>
      <p:pic>
        <p:nvPicPr>
          <p:cNvPr id="12297" name="Picture 9" descr="C:\Users\charkova_ns\Desktop\БУГОТАК\1 (2)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2000240"/>
            <a:ext cx="311150" cy="228600"/>
          </a:xfrm>
          <a:prstGeom prst="rect">
            <a:avLst/>
          </a:prstGeom>
          <a:noFill/>
        </p:spPr>
      </p:pic>
      <p:pic>
        <p:nvPicPr>
          <p:cNvPr id="12298" name="Picture 10" descr="C:\Users\charkova_ns\Desktop\ФЕОЛ.t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24009" y="2786058"/>
            <a:ext cx="338137" cy="238125"/>
          </a:xfrm>
          <a:prstGeom prst="rect">
            <a:avLst/>
          </a:prstGeom>
          <a:noFill/>
        </p:spPr>
      </p:pic>
      <p:pic>
        <p:nvPicPr>
          <p:cNvPr id="12299" name="Picture 11" descr="C:\Users\charkova_ns\Desktop\КРАН.t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41014" y="3262313"/>
            <a:ext cx="301625" cy="238125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6072198" y="1928802"/>
            <a:ext cx="2826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Водопроводная насосная станция</a:t>
            </a:r>
            <a:endParaRPr lang="ru-RU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6072198" y="2214554"/>
            <a:ext cx="3042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Водопроводная башня со скважиной</a:t>
            </a:r>
          </a:p>
          <a:p>
            <a:r>
              <a:rPr lang="ru-RU" sz="1400" dirty="0" smtClean="0"/>
              <a:t>(существ.)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6101757" y="3500438"/>
            <a:ext cx="3042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Водопроводная башня со скважиной</a:t>
            </a:r>
          </a:p>
          <a:p>
            <a:r>
              <a:rPr lang="ru-RU" sz="1400" dirty="0" smtClean="0"/>
              <a:t>(проектируемая)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6143636" y="2714620"/>
            <a:ext cx="31522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Ликвидируемая водонапорная башня </a:t>
            </a:r>
          </a:p>
          <a:p>
            <a:r>
              <a:rPr lang="ru-RU" sz="1400" dirty="0" smtClean="0"/>
              <a:t>со скважиной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6072198" y="3214686"/>
            <a:ext cx="22097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Ликвидируемая скважина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 build="p"/>
      <p:bldP spid="18" grpId="0" build="p"/>
      <p:bldP spid="19" grpId="0" build="p"/>
      <p:bldP spid="20" grpId="0" build="p"/>
      <p:bldP spid="2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357950" y="2285992"/>
            <a:ext cx="1013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котельная</a:t>
            </a:r>
            <a:endParaRPr lang="ru-RU" sz="1400" dirty="0"/>
          </a:p>
        </p:txBody>
      </p:sp>
      <p:pic>
        <p:nvPicPr>
          <p:cNvPr id="10" name="Picture 2" descr="C:\Users\charkova_ns\Desktop\ШАХТИНСКИЙ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6658661" cy="731581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838200" y="214290"/>
            <a:ext cx="8305800" cy="35719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ИНЖЕНЕРНОЕ ОБОРУДОВАНИЕ.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СЕТЬ ТЕПЛОСНАБЖЕНИЯ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 flipH="1">
            <a:off x="1928794" y="5072074"/>
            <a:ext cx="142876" cy="285752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flipH="1">
            <a:off x="2081194" y="5224474"/>
            <a:ext cx="142876" cy="285752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 flipH="1">
            <a:off x="6215074" y="2285992"/>
            <a:ext cx="142876" cy="285752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ПРОЕКТНОЕ  ПОЛОЖЕНИЕ ШАХТИНСКОГО СЕЛЬСОВЕТА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C:\Users\charkova_ns\Desktop\ШАХТИНСКИЙ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6658661" cy="7315810"/>
          </a:xfrm>
          <a:prstGeom prst="rect">
            <a:avLst/>
          </a:prstGeom>
          <a:noFill/>
        </p:spPr>
      </p:pic>
      <p:pic>
        <p:nvPicPr>
          <p:cNvPr id="30722" name="Picture 2" descr="C:\Users\charkova_ns\Desktop\электрик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40"/>
            <a:ext cx="5670555" cy="44347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65584" y="2071678"/>
            <a:ext cx="35784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Расход  электроэнергии </a:t>
            </a:r>
          </a:p>
          <a:p>
            <a:r>
              <a:rPr lang="ru-RU" sz="1600" b="1" dirty="0" smtClean="0"/>
              <a:t>на расчетный срок :  </a:t>
            </a:r>
            <a:r>
              <a:rPr lang="ru-RU" sz="1600" dirty="0" smtClean="0"/>
              <a:t>3184,57кВт*ч/год</a:t>
            </a:r>
          </a:p>
          <a:p>
            <a:r>
              <a:rPr lang="ru-RU" sz="1600" b="1" dirty="0" smtClean="0"/>
              <a:t>                                            </a:t>
            </a:r>
            <a:r>
              <a:rPr lang="ru-RU" sz="1600" dirty="0" smtClean="0"/>
              <a:t> 18890кВт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215074" y="3143248"/>
            <a:ext cx="1855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Подстанция 110/35/10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215074" y="3429000"/>
            <a:ext cx="17340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Подстанция ПС 35/6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215074" y="3786190"/>
            <a:ext cx="2558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Линия электропередачи 110кВ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6241393" y="4049917"/>
            <a:ext cx="24740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Линия электропередачи 35кВ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6286512" y="4357694"/>
            <a:ext cx="2558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Линия электропередачи 10кВ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6286512" y="4714884"/>
            <a:ext cx="26331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Трансформаторная подстанция</a:t>
            </a:r>
            <a:endParaRPr lang="ru-RU" sz="1400" dirty="0"/>
          </a:p>
        </p:txBody>
      </p:sp>
      <p:sp>
        <p:nvSpPr>
          <p:cNvPr id="15" name="Овал 14"/>
          <p:cNvSpPr/>
          <p:nvPr/>
        </p:nvSpPr>
        <p:spPr>
          <a:xfrm>
            <a:off x="5857884" y="3214686"/>
            <a:ext cx="142876" cy="142876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857884" y="350043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715008" y="3929066"/>
            <a:ext cx="428628" cy="158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15008" y="4214818"/>
            <a:ext cx="42862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715008" y="4500570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16200000" flipH="1">
            <a:off x="5786446" y="4786322"/>
            <a:ext cx="357190" cy="7143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28596" y="214290"/>
            <a:ext cx="83058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ИНЖЕНЕРНОЕ ОБОРУДОВАНИЕ. СЕТЬ ГАЗОСНАБЖЕНИЯ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charkova_ns\Desktop\ШАХТИНСКИЙ\чб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6658661" cy="7315810"/>
          </a:xfrm>
          <a:prstGeom prst="rect">
            <a:avLst/>
          </a:prstGeom>
          <a:noFill/>
        </p:spPr>
      </p:pic>
      <p:pic>
        <p:nvPicPr>
          <p:cNvPr id="13314" name="Picture 2" descr="C:\Users\charkova_ns\Desktop\ШАХТИНСКИЙ\га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142984"/>
            <a:ext cx="5572164" cy="5546261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929322" y="3714752"/>
            <a:ext cx="285752" cy="15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286512" y="3500438"/>
            <a:ext cx="11066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газопровод</a:t>
            </a:r>
            <a:endParaRPr lang="ru-RU" sz="1400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000760" y="3857628"/>
            <a:ext cx="142876" cy="142876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186042" y="3786190"/>
            <a:ext cx="2672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головной регуляторный пункт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429256" y="2000240"/>
            <a:ext cx="35629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На расчетный срок</a:t>
            </a:r>
          </a:p>
          <a:p>
            <a:r>
              <a:rPr lang="ru-RU" sz="1600" b="1" dirty="0" smtClean="0"/>
              <a:t>Годовой расход газа </a:t>
            </a:r>
            <a:r>
              <a:rPr lang="ru-RU" sz="1600" dirty="0" smtClean="0"/>
              <a:t>18890тыс.м3/год</a:t>
            </a:r>
          </a:p>
          <a:p>
            <a:r>
              <a:rPr lang="ru-RU" sz="1600" b="1" dirty="0" smtClean="0"/>
              <a:t>часовой</a:t>
            </a:r>
            <a:r>
              <a:rPr lang="ru-RU" sz="1600" dirty="0" smtClean="0"/>
              <a:t> 23184,57м3/час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5085325" y="857232"/>
            <a:ext cx="4058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расходы определены  по укрупненным</a:t>
            </a:r>
          </a:p>
          <a:p>
            <a:r>
              <a:rPr lang="ru-RU" sz="1400" dirty="0" smtClean="0"/>
              <a:t> показателям потребления газа, м3/год на 1 чел.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 build="p"/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charkova_ns\Desktop\ШАХТИНСКИЙ\проект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71668" y="285728"/>
            <a:ext cx="9069038" cy="6411786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357818" y="2071678"/>
          <a:ext cx="3571868" cy="4425111"/>
        </p:xfrm>
        <a:graphic>
          <a:graphicData uri="http://schemas.openxmlformats.org/drawingml/2006/table">
            <a:tbl>
              <a:tblPr/>
              <a:tblGrid>
                <a:gridCol w="239402"/>
                <a:gridCol w="933091"/>
                <a:gridCol w="466545"/>
                <a:gridCol w="1133039"/>
                <a:gridCol w="799791"/>
              </a:tblGrid>
              <a:tr h="461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9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9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9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Единица измерения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Calibri"/>
                          <a:cs typeface="Times New Roman"/>
                        </a:rPr>
                        <a:t>Современное состояние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Расчетный срок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ТЕРРИТОРИЯ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15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Общая площадь земель в границах муниципального образования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га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11 340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Calibri"/>
                          <a:cs typeface="Times New Roman"/>
                        </a:rPr>
                        <a:t>11 340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5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Calibri"/>
                          <a:cs typeface="Times New Roman"/>
                        </a:rPr>
                        <a:t>Общая площадь земель в границах населенных пунктов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га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234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Calibri"/>
                          <a:cs typeface="Times New Roman"/>
                        </a:rPr>
                        <a:t>467,16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% от общей площади земель в границах МО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2,1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4,1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86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Земли сельскохозяйственного использования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га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10 531,8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10298,54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92,9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90,9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15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Земли промышленности, энергетики, транспорта, связи, телевидения и информатики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га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207,2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207,3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1,8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1,8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4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Земли лесного фонда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га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spc="5">
                          <a:latin typeface="Times New Roman"/>
                          <a:ea typeface="Calibri"/>
                          <a:cs typeface="Times New Roman"/>
                        </a:rPr>
                        <a:t>367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spc="5">
                          <a:latin typeface="Times New Roman"/>
                          <a:ea typeface="Calibri"/>
                          <a:cs typeface="Times New Roman"/>
                        </a:rPr>
                        <a:t>367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3,2</a:t>
                      </a: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Calibri"/>
                          <a:cs typeface="Times New Roman"/>
                        </a:rPr>
                        <a:t>3,2</a:t>
                      </a:r>
                      <a:endParaRPr lang="ru-RU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5996" marR="259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29256" y="1785926"/>
            <a:ext cx="33910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/>
              <a:t>Основные технико-экономические показатели</a:t>
            </a:r>
            <a:endParaRPr lang="ru-RU" sz="1200" b="1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ПРОЕКТНОЕ  ПОЛОЖЕНИЕ ШАХТИНСКОГО СЕЛЬСОВЕТА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1802" y="3929066"/>
            <a:ext cx="3445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Спасибо за внимание!!!</a:t>
            </a:r>
            <a:endParaRPr lang="ru-RU" sz="2400" dirty="0"/>
          </a:p>
        </p:txBody>
      </p:sp>
      <p:pic>
        <p:nvPicPr>
          <p:cNvPr id="4" name="Picture 2" descr="лог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5429264"/>
            <a:ext cx="4489721" cy="128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charkova_ns\Desktop\ГЕРГ ТОГУЧ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642918"/>
            <a:ext cx="2214578" cy="2818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714348" y="80962"/>
            <a:ext cx="8229600" cy="63339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РАСПОЛОЖЕНИЕ  ШАХТИНСКОГО СЕЛЬСОВЕТА В СИСТЕМЕ ТОГУЧИНСКОГО РАЙОНА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charkova_ns\Desktop\ШАХТИНСКИЙ\ситуац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40" y="444385"/>
            <a:ext cx="9069038" cy="6413615"/>
          </a:xfrm>
          <a:prstGeom prst="rect">
            <a:avLst/>
          </a:prstGeom>
          <a:noFill/>
        </p:spPr>
      </p:pic>
      <p:sp>
        <p:nvSpPr>
          <p:cNvPr id="10" name="Полилиния 9"/>
          <p:cNvSpPr/>
          <p:nvPr/>
        </p:nvSpPr>
        <p:spPr>
          <a:xfrm>
            <a:off x="241540" y="3631721"/>
            <a:ext cx="6308784" cy="1897811"/>
          </a:xfrm>
          <a:custGeom>
            <a:avLst/>
            <a:gdLst>
              <a:gd name="connsiteX0" fmla="*/ 0 w 6308784"/>
              <a:gd name="connsiteY0" fmla="*/ 0 h 1897811"/>
              <a:gd name="connsiteX1" fmla="*/ 224286 w 6308784"/>
              <a:gd name="connsiteY1" fmla="*/ 60385 h 1897811"/>
              <a:gd name="connsiteX2" fmla="*/ 405441 w 6308784"/>
              <a:gd name="connsiteY2" fmla="*/ 172528 h 1897811"/>
              <a:gd name="connsiteX3" fmla="*/ 707366 w 6308784"/>
              <a:gd name="connsiteY3" fmla="*/ 129396 h 1897811"/>
              <a:gd name="connsiteX4" fmla="*/ 862641 w 6308784"/>
              <a:gd name="connsiteY4" fmla="*/ 189781 h 1897811"/>
              <a:gd name="connsiteX5" fmla="*/ 957532 w 6308784"/>
              <a:gd name="connsiteY5" fmla="*/ 189781 h 1897811"/>
              <a:gd name="connsiteX6" fmla="*/ 1121434 w 6308784"/>
              <a:gd name="connsiteY6" fmla="*/ 138022 h 1897811"/>
              <a:gd name="connsiteX7" fmla="*/ 1328468 w 6308784"/>
              <a:gd name="connsiteY7" fmla="*/ 172528 h 1897811"/>
              <a:gd name="connsiteX8" fmla="*/ 1500996 w 6308784"/>
              <a:gd name="connsiteY8" fmla="*/ 284671 h 1897811"/>
              <a:gd name="connsiteX9" fmla="*/ 1656271 w 6308784"/>
              <a:gd name="connsiteY9" fmla="*/ 293298 h 1897811"/>
              <a:gd name="connsiteX10" fmla="*/ 1820173 w 6308784"/>
              <a:gd name="connsiteY10" fmla="*/ 396815 h 1897811"/>
              <a:gd name="connsiteX11" fmla="*/ 1992702 w 6308784"/>
              <a:gd name="connsiteY11" fmla="*/ 457200 h 1897811"/>
              <a:gd name="connsiteX12" fmla="*/ 2130724 w 6308784"/>
              <a:gd name="connsiteY12" fmla="*/ 439947 h 1897811"/>
              <a:gd name="connsiteX13" fmla="*/ 2294626 w 6308784"/>
              <a:gd name="connsiteY13" fmla="*/ 474453 h 1897811"/>
              <a:gd name="connsiteX14" fmla="*/ 2484407 w 6308784"/>
              <a:gd name="connsiteY14" fmla="*/ 595222 h 1897811"/>
              <a:gd name="connsiteX15" fmla="*/ 2674188 w 6308784"/>
              <a:gd name="connsiteY15" fmla="*/ 603849 h 1897811"/>
              <a:gd name="connsiteX16" fmla="*/ 2889849 w 6308784"/>
              <a:gd name="connsiteY16" fmla="*/ 724619 h 1897811"/>
              <a:gd name="connsiteX17" fmla="*/ 3045124 w 6308784"/>
              <a:gd name="connsiteY17" fmla="*/ 759124 h 1897811"/>
              <a:gd name="connsiteX18" fmla="*/ 3200400 w 6308784"/>
              <a:gd name="connsiteY18" fmla="*/ 741871 h 1897811"/>
              <a:gd name="connsiteX19" fmla="*/ 3510951 w 6308784"/>
              <a:gd name="connsiteY19" fmla="*/ 897147 h 1897811"/>
              <a:gd name="connsiteX20" fmla="*/ 3674852 w 6308784"/>
              <a:gd name="connsiteY20" fmla="*/ 879894 h 1897811"/>
              <a:gd name="connsiteX21" fmla="*/ 3812875 w 6308784"/>
              <a:gd name="connsiteY21" fmla="*/ 845388 h 1897811"/>
              <a:gd name="connsiteX22" fmla="*/ 3916392 w 6308784"/>
              <a:gd name="connsiteY22" fmla="*/ 931653 h 1897811"/>
              <a:gd name="connsiteX23" fmla="*/ 3976777 w 6308784"/>
              <a:gd name="connsiteY23" fmla="*/ 983411 h 1897811"/>
              <a:gd name="connsiteX24" fmla="*/ 4183811 w 6308784"/>
              <a:gd name="connsiteY24" fmla="*/ 974785 h 1897811"/>
              <a:gd name="connsiteX25" fmla="*/ 4382218 w 6308784"/>
              <a:gd name="connsiteY25" fmla="*/ 1061049 h 1897811"/>
              <a:gd name="connsiteX26" fmla="*/ 4468483 w 6308784"/>
              <a:gd name="connsiteY26" fmla="*/ 1155939 h 1897811"/>
              <a:gd name="connsiteX27" fmla="*/ 4692769 w 6308784"/>
              <a:gd name="connsiteY27" fmla="*/ 1199071 h 1897811"/>
              <a:gd name="connsiteX28" fmla="*/ 5063705 w 6308784"/>
              <a:gd name="connsiteY28" fmla="*/ 1121434 h 1897811"/>
              <a:gd name="connsiteX29" fmla="*/ 5339751 w 6308784"/>
              <a:gd name="connsiteY29" fmla="*/ 1112807 h 1897811"/>
              <a:gd name="connsiteX30" fmla="*/ 5538158 w 6308784"/>
              <a:gd name="connsiteY30" fmla="*/ 1250830 h 1897811"/>
              <a:gd name="connsiteX31" fmla="*/ 5538158 w 6308784"/>
              <a:gd name="connsiteY31" fmla="*/ 1302588 h 1897811"/>
              <a:gd name="connsiteX32" fmla="*/ 5633049 w 6308784"/>
              <a:gd name="connsiteY32" fmla="*/ 1440611 h 1897811"/>
              <a:gd name="connsiteX33" fmla="*/ 5814203 w 6308784"/>
              <a:gd name="connsiteY33" fmla="*/ 1492370 h 1897811"/>
              <a:gd name="connsiteX34" fmla="*/ 6012611 w 6308784"/>
              <a:gd name="connsiteY34" fmla="*/ 1682151 h 1897811"/>
              <a:gd name="connsiteX35" fmla="*/ 6262777 w 6308784"/>
              <a:gd name="connsiteY35" fmla="*/ 1863305 h 1897811"/>
              <a:gd name="connsiteX36" fmla="*/ 6288656 w 6308784"/>
              <a:gd name="connsiteY36" fmla="*/ 1889185 h 1897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08784" h="1897811">
                <a:moveTo>
                  <a:pt x="0" y="0"/>
                </a:moveTo>
                <a:cubicBezTo>
                  <a:pt x="78356" y="15815"/>
                  <a:pt x="156713" y="31630"/>
                  <a:pt x="224286" y="60385"/>
                </a:cubicBezTo>
                <a:cubicBezTo>
                  <a:pt x="291859" y="89140"/>
                  <a:pt x="324928" y="161026"/>
                  <a:pt x="405441" y="172528"/>
                </a:cubicBezTo>
                <a:cubicBezTo>
                  <a:pt x="485954" y="184030"/>
                  <a:pt x="631166" y="126521"/>
                  <a:pt x="707366" y="129396"/>
                </a:cubicBezTo>
                <a:cubicBezTo>
                  <a:pt x="783566" y="132271"/>
                  <a:pt x="820947" y="179717"/>
                  <a:pt x="862641" y="189781"/>
                </a:cubicBezTo>
                <a:cubicBezTo>
                  <a:pt x="904335" y="199845"/>
                  <a:pt x="914400" y="198407"/>
                  <a:pt x="957532" y="189781"/>
                </a:cubicBezTo>
                <a:cubicBezTo>
                  <a:pt x="1000664" y="181155"/>
                  <a:pt x="1059611" y="140897"/>
                  <a:pt x="1121434" y="138022"/>
                </a:cubicBezTo>
                <a:cubicBezTo>
                  <a:pt x="1183257" y="135147"/>
                  <a:pt x="1265208" y="148086"/>
                  <a:pt x="1328468" y="172528"/>
                </a:cubicBezTo>
                <a:cubicBezTo>
                  <a:pt x="1391728" y="196970"/>
                  <a:pt x="1446362" y="264543"/>
                  <a:pt x="1500996" y="284671"/>
                </a:cubicBezTo>
                <a:cubicBezTo>
                  <a:pt x="1555630" y="304799"/>
                  <a:pt x="1603075" y="274607"/>
                  <a:pt x="1656271" y="293298"/>
                </a:cubicBezTo>
                <a:cubicBezTo>
                  <a:pt x="1709467" y="311989"/>
                  <a:pt x="1764101" y="369498"/>
                  <a:pt x="1820173" y="396815"/>
                </a:cubicBezTo>
                <a:cubicBezTo>
                  <a:pt x="1876245" y="424132"/>
                  <a:pt x="1940944" y="450011"/>
                  <a:pt x="1992702" y="457200"/>
                </a:cubicBezTo>
                <a:cubicBezTo>
                  <a:pt x="2044460" y="464389"/>
                  <a:pt x="2080403" y="437072"/>
                  <a:pt x="2130724" y="439947"/>
                </a:cubicBezTo>
                <a:cubicBezTo>
                  <a:pt x="2181045" y="442822"/>
                  <a:pt x="2235679" y="448574"/>
                  <a:pt x="2294626" y="474453"/>
                </a:cubicBezTo>
                <a:cubicBezTo>
                  <a:pt x="2353573" y="500332"/>
                  <a:pt x="2421147" y="573656"/>
                  <a:pt x="2484407" y="595222"/>
                </a:cubicBezTo>
                <a:cubicBezTo>
                  <a:pt x="2547667" y="616788"/>
                  <a:pt x="2606614" y="582283"/>
                  <a:pt x="2674188" y="603849"/>
                </a:cubicBezTo>
                <a:cubicBezTo>
                  <a:pt x="2741762" y="625415"/>
                  <a:pt x="2828026" y="698740"/>
                  <a:pt x="2889849" y="724619"/>
                </a:cubicBezTo>
                <a:cubicBezTo>
                  <a:pt x="2951672" y="750498"/>
                  <a:pt x="2993366" y="756249"/>
                  <a:pt x="3045124" y="759124"/>
                </a:cubicBezTo>
                <a:cubicBezTo>
                  <a:pt x="3096882" y="761999"/>
                  <a:pt x="3122762" y="718867"/>
                  <a:pt x="3200400" y="741871"/>
                </a:cubicBezTo>
                <a:cubicBezTo>
                  <a:pt x="3278038" y="764875"/>
                  <a:pt x="3431876" y="874143"/>
                  <a:pt x="3510951" y="897147"/>
                </a:cubicBezTo>
                <a:cubicBezTo>
                  <a:pt x="3590026" y="920151"/>
                  <a:pt x="3624531" y="888521"/>
                  <a:pt x="3674852" y="879894"/>
                </a:cubicBezTo>
                <a:cubicBezTo>
                  <a:pt x="3725173" y="871267"/>
                  <a:pt x="3772618" y="836762"/>
                  <a:pt x="3812875" y="845388"/>
                </a:cubicBezTo>
                <a:cubicBezTo>
                  <a:pt x="3853132" y="854014"/>
                  <a:pt x="3889075" y="908649"/>
                  <a:pt x="3916392" y="931653"/>
                </a:cubicBezTo>
                <a:cubicBezTo>
                  <a:pt x="3943709" y="954657"/>
                  <a:pt x="3932207" y="976222"/>
                  <a:pt x="3976777" y="983411"/>
                </a:cubicBezTo>
                <a:cubicBezTo>
                  <a:pt x="4021347" y="990600"/>
                  <a:pt x="4116238" y="961845"/>
                  <a:pt x="4183811" y="974785"/>
                </a:cubicBezTo>
                <a:cubicBezTo>
                  <a:pt x="4251384" y="987725"/>
                  <a:pt x="4334773" y="1030857"/>
                  <a:pt x="4382218" y="1061049"/>
                </a:cubicBezTo>
                <a:cubicBezTo>
                  <a:pt x="4429663" y="1091241"/>
                  <a:pt x="4416725" y="1132935"/>
                  <a:pt x="4468483" y="1155939"/>
                </a:cubicBezTo>
                <a:cubicBezTo>
                  <a:pt x="4520241" y="1178943"/>
                  <a:pt x="4593565" y="1204822"/>
                  <a:pt x="4692769" y="1199071"/>
                </a:cubicBezTo>
                <a:cubicBezTo>
                  <a:pt x="4791973" y="1193320"/>
                  <a:pt x="4955875" y="1135811"/>
                  <a:pt x="5063705" y="1121434"/>
                </a:cubicBezTo>
                <a:cubicBezTo>
                  <a:pt x="5171535" y="1107057"/>
                  <a:pt x="5260676" y="1091241"/>
                  <a:pt x="5339751" y="1112807"/>
                </a:cubicBezTo>
                <a:cubicBezTo>
                  <a:pt x="5418827" y="1134373"/>
                  <a:pt x="5505090" y="1219200"/>
                  <a:pt x="5538158" y="1250830"/>
                </a:cubicBezTo>
                <a:cubicBezTo>
                  <a:pt x="5571226" y="1282460"/>
                  <a:pt x="5522343" y="1270958"/>
                  <a:pt x="5538158" y="1302588"/>
                </a:cubicBezTo>
                <a:cubicBezTo>
                  <a:pt x="5553973" y="1334218"/>
                  <a:pt x="5587042" y="1408981"/>
                  <a:pt x="5633049" y="1440611"/>
                </a:cubicBezTo>
                <a:cubicBezTo>
                  <a:pt x="5679057" y="1472241"/>
                  <a:pt x="5750943" y="1452113"/>
                  <a:pt x="5814203" y="1492370"/>
                </a:cubicBezTo>
                <a:cubicBezTo>
                  <a:pt x="5877463" y="1532627"/>
                  <a:pt x="5937849" y="1620329"/>
                  <a:pt x="6012611" y="1682151"/>
                </a:cubicBezTo>
                <a:cubicBezTo>
                  <a:pt x="6087373" y="1743973"/>
                  <a:pt x="6216770" y="1828799"/>
                  <a:pt x="6262777" y="1863305"/>
                </a:cubicBezTo>
                <a:cubicBezTo>
                  <a:pt x="6308784" y="1897811"/>
                  <a:pt x="6298720" y="1893498"/>
                  <a:pt x="6288656" y="1889185"/>
                </a:cubicBezTo>
              </a:path>
            </a:pathLst>
          </a:cu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071802" y="2143116"/>
            <a:ext cx="92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Тогучин</a:t>
            </a:r>
            <a:endParaRPr lang="ru-RU" sz="1400" b="1" dirty="0"/>
          </a:p>
        </p:txBody>
      </p:sp>
      <p:sp>
        <p:nvSpPr>
          <p:cNvPr id="12" name="Блок-схема: узел 11"/>
          <p:cNvSpPr/>
          <p:nvPr/>
        </p:nvSpPr>
        <p:spPr>
          <a:xfrm>
            <a:off x="3786182" y="2428868"/>
            <a:ext cx="142876" cy="142876"/>
          </a:xfrm>
          <a:prstGeom prst="flowChartConnector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0" y="3357562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/>
              <a:t>новосибирск</a:t>
            </a:r>
            <a:endParaRPr lang="ru-RU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643570" y="5429264"/>
            <a:ext cx="1744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err="1" smtClean="0"/>
              <a:t>ленинск-кузнецкий</a:t>
            </a:r>
            <a:endParaRPr lang="ru-RU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86446" y="1428736"/>
            <a:ext cx="2522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Общая площадь Шахтинского</a:t>
            </a:r>
          </a:p>
          <a:p>
            <a:r>
              <a:rPr lang="ru-RU" sz="1400" dirty="0" smtClean="0"/>
              <a:t>сельсовета -  11340 га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929322" y="2000240"/>
            <a:ext cx="2163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Численность населения </a:t>
            </a:r>
          </a:p>
          <a:p>
            <a:r>
              <a:rPr lang="ru-RU" sz="1400" dirty="0" smtClean="0"/>
              <a:t> 2495 чел.  на начало 2012</a:t>
            </a:r>
            <a:endParaRPr lang="ru-RU" sz="1400" dirty="0"/>
          </a:p>
        </p:txBody>
      </p:sp>
      <p:sp>
        <p:nvSpPr>
          <p:cNvPr id="18" name="Полилиния 17"/>
          <p:cNvSpPr/>
          <p:nvPr/>
        </p:nvSpPr>
        <p:spPr>
          <a:xfrm>
            <a:off x="4899804" y="2563484"/>
            <a:ext cx="733245" cy="954656"/>
          </a:xfrm>
          <a:custGeom>
            <a:avLst/>
            <a:gdLst>
              <a:gd name="connsiteX0" fmla="*/ 422694 w 733245"/>
              <a:gd name="connsiteY0" fmla="*/ 24441 h 954656"/>
              <a:gd name="connsiteX1" fmla="*/ 276045 w 733245"/>
              <a:gd name="connsiteY1" fmla="*/ 84825 h 954656"/>
              <a:gd name="connsiteX2" fmla="*/ 370936 w 733245"/>
              <a:gd name="connsiteY2" fmla="*/ 274607 h 954656"/>
              <a:gd name="connsiteX3" fmla="*/ 319177 w 733245"/>
              <a:gd name="connsiteY3" fmla="*/ 300486 h 954656"/>
              <a:gd name="connsiteX4" fmla="*/ 284671 w 733245"/>
              <a:gd name="connsiteY4" fmla="*/ 369497 h 954656"/>
              <a:gd name="connsiteX5" fmla="*/ 370936 w 733245"/>
              <a:gd name="connsiteY5" fmla="*/ 473014 h 954656"/>
              <a:gd name="connsiteX6" fmla="*/ 301924 w 733245"/>
              <a:gd name="connsiteY6" fmla="*/ 559278 h 954656"/>
              <a:gd name="connsiteX7" fmla="*/ 198407 w 733245"/>
              <a:gd name="connsiteY7" fmla="*/ 542025 h 954656"/>
              <a:gd name="connsiteX8" fmla="*/ 17253 w 733245"/>
              <a:gd name="connsiteY8" fmla="*/ 619663 h 954656"/>
              <a:gd name="connsiteX9" fmla="*/ 94890 w 733245"/>
              <a:gd name="connsiteY9" fmla="*/ 774939 h 954656"/>
              <a:gd name="connsiteX10" fmla="*/ 94890 w 733245"/>
              <a:gd name="connsiteY10" fmla="*/ 869829 h 954656"/>
              <a:gd name="connsiteX11" fmla="*/ 155275 w 733245"/>
              <a:gd name="connsiteY11" fmla="*/ 947467 h 954656"/>
              <a:gd name="connsiteX12" fmla="*/ 198407 w 733245"/>
              <a:gd name="connsiteY12" fmla="*/ 912961 h 954656"/>
              <a:gd name="connsiteX13" fmla="*/ 301924 w 733245"/>
              <a:gd name="connsiteY13" fmla="*/ 904335 h 954656"/>
              <a:gd name="connsiteX14" fmla="*/ 319177 w 733245"/>
              <a:gd name="connsiteY14" fmla="*/ 757686 h 954656"/>
              <a:gd name="connsiteX15" fmla="*/ 362309 w 733245"/>
              <a:gd name="connsiteY15" fmla="*/ 714554 h 954656"/>
              <a:gd name="connsiteX16" fmla="*/ 414068 w 733245"/>
              <a:gd name="connsiteY16" fmla="*/ 757686 h 954656"/>
              <a:gd name="connsiteX17" fmla="*/ 414068 w 733245"/>
              <a:gd name="connsiteY17" fmla="*/ 800818 h 954656"/>
              <a:gd name="connsiteX18" fmla="*/ 577970 w 733245"/>
              <a:gd name="connsiteY18" fmla="*/ 714554 h 954656"/>
              <a:gd name="connsiteX19" fmla="*/ 690113 w 733245"/>
              <a:gd name="connsiteY19" fmla="*/ 766312 h 954656"/>
              <a:gd name="connsiteX20" fmla="*/ 733245 w 733245"/>
              <a:gd name="connsiteY20" fmla="*/ 369497 h 954656"/>
              <a:gd name="connsiteX21" fmla="*/ 690113 w 733245"/>
              <a:gd name="connsiteY21" fmla="*/ 317739 h 954656"/>
              <a:gd name="connsiteX22" fmla="*/ 707366 w 733245"/>
              <a:gd name="connsiteY22" fmla="*/ 248727 h 954656"/>
              <a:gd name="connsiteX23" fmla="*/ 629728 w 733245"/>
              <a:gd name="connsiteY23" fmla="*/ 231474 h 954656"/>
              <a:gd name="connsiteX24" fmla="*/ 422694 w 733245"/>
              <a:gd name="connsiteY24" fmla="*/ 24441 h 95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33245" h="954656">
                <a:moveTo>
                  <a:pt x="422694" y="24441"/>
                </a:moveTo>
                <a:cubicBezTo>
                  <a:pt x="363747" y="0"/>
                  <a:pt x="284671" y="43131"/>
                  <a:pt x="276045" y="84825"/>
                </a:cubicBezTo>
                <a:cubicBezTo>
                  <a:pt x="267419" y="126519"/>
                  <a:pt x="363747" y="238664"/>
                  <a:pt x="370936" y="274607"/>
                </a:cubicBezTo>
                <a:cubicBezTo>
                  <a:pt x="378125" y="310550"/>
                  <a:pt x="333555" y="284671"/>
                  <a:pt x="319177" y="300486"/>
                </a:cubicBezTo>
                <a:cubicBezTo>
                  <a:pt x="304800" y="316301"/>
                  <a:pt x="276045" y="340742"/>
                  <a:pt x="284671" y="369497"/>
                </a:cubicBezTo>
                <a:cubicBezTo>
                  <a:pt x="293297" y="398252"/>
                  <a:pt x="368061" y="441384"/>
                  <a:pt x="370936" y="473014"/>
                </a:cubicBezTo>
                <a:cubicBezTo>
                  <a:pt x="373811" y="504644"/>
                  <a:pt x="330679" y="547776"/>
                  <a:pt x="301924" y="559278"/>
                </a:cubicBezTo>
                <a:cubicBezTo>
                  <a:pt x="273169" y="570780"/>
                  <a:pt x="245852" y="531961"/>
                  <a:pt x="198407" y="542025"/>
                </a:cubicBezTo>
                <a:cubicBezTo>
                  <a:pt x="150962" y="552089"/>
                  <a:pt x="34506" y="580844"/>
                  <a:pt x="17253" y="619663"/>
                </a:cubicBezTo>
                <a:cubicBezTo>
                  <a:pt x="0" y="658482"/>
                  <a:pt x="81951" y="733245"/>
                  <a:pt x="94890" y="774939"/>
                </a:cubicBezTo>
                <a:cubicBezTo>
                  <a:pt x="107829" y="816633"/>
                  <a:pt x="84826" y="841074"/>
                  <a:pt x="94890" y="869829"/>
                </a:cubicBezTo>
                <a:cubicBezTo>
                  <a:pt x="104954" y="898584"/>
                  <a:pt x="138022" y="940278"/>
                  <a:pt x="155275" y="947467"/>
                </a:cubicBezTo>
                <a:cubicBezTo>
                  <a:pt x="172528" y="954656"/>
                  <a:pt x="173966" y="920150"/>
                  <a:pt x="198407" y="912961"/>
                </a:cubicBezTo>
                <a:cubicBezTo>
                  <a:pt x="222848" y="905772"/>
                  <a:pt x="281796" y="930214"/>
                  <a:pt x="301924" y="904335"/>
                </a:cubicBezTo>
                <a:cubicBezTo>
                  <a:pt x="322052" y="878456"/>
                  <a:pt x="309113" y="789316"/>
                  <a:pt x="319177" y="757686"/>
                </a:cubicBezTo>
                <a:cubicBezTo>
                  <a:pt x="329241" y="726056"/>
                  <a:pt x="346494" y="714554"/>
                  <a:pt x="362309" y="714554"/>
                </a:cubicBezTo>
                <a:cubicBezTo>
                  <a:pt x="378124" y="714554"/>
                  <a:pt x="405442" y="743309"/>
                  <a:pt x="414068" y="757686"/>
                </a:cubicBezTo>
                <a:cubicBezTo>
                  <a:pt x="422695" y="772063"/>
                  <a:pt x="386751" y="808007"/>
                  <a:pt x="414068" y="800818"/>
                </a:cubicBezTo>
                <a:cubicBezTo>
                  <a:pt x="441385" y="793629"/>
                  <a:pt x="531963" y="720305"/>
                  <a:pt x="577970" y="714554"/>
                </a:cubicBezTo>
                <a:cubicBezTo>
                  <a:pt x="623978" y="708803"/>
                  <a:pt x="664234" y="823822"/>
                  <a:pt x="690113" y="766312"/>
                </a:cubicBezTo>
                <a:cubicBezTo>
                  <a:pt x="715992" y="708802"/>
                  <a:pt x="733245" y="444259"/>
                  <a:pt x="733245" y="369497"/>
                </a:cubicBezTo>
                <a:cubicBezTo>
                  <a:pt x="733245" y="294735"/>
                  <a:pt x="694426" y="337867"/>
                  <a:pt x="690113" y="317739"/>
                </a:cubicBezTo>
                <a:cubicBezTo>
                  <a:pt x="685800" y="297611"/>
                  <a:pt x="717430" y="263105"/>
                  <a:pt x="707366" y="248727"/>
                </a:cubicBezTo>
                <a:cubicBezTo>
                  <a:pt x="697302" y="234349"/>
                  <a:pt x="678611" y="267417"/>
                  <a:pt x="629728" y="231474"/>
                </a:cubicBezTo>
                <a:cubicBezTo>
                  <a:pt x="580845" y="195531"/>
                  <a:pt x="481641" y="48882"/>
                  <a:pt x="422694" y="24441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 build="p"/>
      <p:bldP spid="14" grpId="0" build="p"/>
      <p:bldP spid="15" grpId="0" build="p"/>
      <p:bldP spid="16" grpId="0" build="p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85786" y="428604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СУЩЕСТВУЮЩЕЕ ПОЛОЖЕНИЕ ШАХТИНСКОГО СЕЛЬСОВЕТА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charkova_ns\Desktop\ШАХТИНСКИЙ\сущ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71668" y="446214"/>
            <a:ext cx="9069038" cy="641178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500694" y="2143116"/>
            <a:ext cx="33575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Общая площадь  земель -11340га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715040" y="3214686"/>
            <a:ext cx="27426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земли лесного фонда – 367га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715040" y="2500306"/>
            <a:ext cx="26869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земли с/</a:t>
            </a:r>
            <a:r>
              <a:rPr lang="ru-RU" sz="1600" dirty="0" err="1" smtClean="0"/>
              <a:t>х</a:t>
            </a:r>
            <a:r>
              <a:rPr lang="ru-RU" sz="1600" dirty="0" smtClean="0"/>
              <a:t> угодий – 10531,8га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715040" y="2857496"/>
            <a:ext cx="23402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земли поселений– 234га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715008" y="3500438"/>
            <a:ext cx="3112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земли промышленности– 207,2га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ПРОЕКТНОЕ  ПОЛОЖЕНИЕ ШАХТИНСКОГО СЕЛЬСОВЕТА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C:\Users\charkova_ns\Desktop\ШАХТИНСКИЙ\проект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57354" y="446214"/>
            <a:ext cx="9069038" cy="641178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215074" y="3357562"/>
            <a:ext cx="2643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Численности населения </a:t>
            </a:r>
            <a:r>
              <a:rPr lang="ru-RU" sz="1400" dirty="0" smtClean="0"/>
              <a:t>:</a:t>
            </a:r>
          </a:p>
          <a:p>
            <a:pPr lvl="0"/>
            <a:r>
              <a:rPr lang="ru-RU" sz="1400" dirty="0" smtClean="0"/>
              <a:t>на </a:t>
            </a:r>
            <a:r>
              <a:rPr lang="en-US" sz="1400" dirty="0" smtClean="0"/>
              <a:t>I</a:t>
            </a:r>
            <a:r>
              <a:rPr lang="ru-RU" sz="1400" dirty="0" smtClean="0"/>
              <a:t>-</a:t>
            </a:r>
            <a:r>
              <a:rPr lang="ru-RU" sz="1400" dirty="0" err="1" smtClean="0"/>
              <a:t>ю</a:t>
            </a:r>
            <a:r>
              <a:rPr lang="ru-RU" sz="1400" dirty="0" smtClean="0"/>
              <a:t> очередь - 2550 чел;</a:t>
            </a:r>
          </a:p>
          <a:p>
            <a:pPr lvl="0"/>
            <a:r>
              <a:rPr lang="ru-RU" sz="1400" dirty="0" smtClean="0"/>
              <a:t>на расчетный срок -  2700 чел.</a:t>
            </a:r>
          </a:p>
          <a:p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215074" y="2285992"/>
            <a:ext cx="2545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Общая площадь</a:t>
            </a:r>
            <a:r>
              <a:rPr lang="ru-RU" sz="1400" dirty="0" smtClean="0"/>
              <a:t> Шахтинского</a:t>
            </a:r>
          </a:p>
          <a:p>
            <a:r>
              <a:rPr lang="ru-RU" sz="1400" dirty="0" smtClean="0"/>
              <a:t>сельсовета -  11340га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215074" y="1214422"/>
            <a:ext cx="273023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исходный год – 2012 г.;</a:t>
            </a:r>
          </a:p>
          <a:p>
            <a:r>
              <a:rPr lang="ru-RU" sz="1400" b="1" dirty="0" smtClean="0"/>
              <a:t>1 очередь </a:t>
            </a:r>
            <a:r>
              <a:rPr lang="ru-RU" sz="1400" dirty="0" smtClean="0"/>
              <a:t>– 2012 – 2022 гг.;</a:t>
            </a:r>
          </a:p>
          <a:p>
            <a:r>
              <a:rPr lang="ru-RU" sz="1400" b="1" dirty="0" smtClean="0"/>
              <a:t>расчетный срок</a:t>
            </a:r>
            <a:r>
              <a:rPr lang="ru-RU" sz="1400" dirty="0" smtClean="0"/>
              <a:t> – 2032 г.</a:t>
            </a:r>
          </a:p>
          <a:p>
            <a:r>
              <a:rPr lang="ru-RU" sz="1400" b="1" dirty="0" smtClean="0"/>
              <a:t>перспективный срок </a:t>
            </a:r>
            <a:r>
              <a:rPr lang="ru-RU" sz="1400" dirty="0" smtClean="0"/>
              <a:t>– 2042 г.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14414" y="1203579"/>
          <a:ext cx="6429420" cy="4330417"/>
        </p:xfrm>
        <a:graphic>
          <a:graphicData uri="http://schemas.openxmlformats.org/drawingml/2006/table">
            <a:tbl>
              <a:tblPr/>
              <a:tblGrid>
                <a:gridCol w="471492"/>
                <a:gridCol w="2548262"/>
                <a:gridCol w="1187023"/>
                <a:gridCol w="2222643"/>
              </a:tblGrid>
              <a:tr h="3984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№.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Calibri"/>
                          <a:cs typeface="Times New Roman"/>
                        </a:rPr>
                        <a:t>п.п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 предприятия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Численностьработающих,</a:t>
                      </a: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Отраслевая специализация</a:t>
                      </a: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2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ООО «Бахус»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Переработка ягод и выращивание рассады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3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ИП «</a:t>
                      </a: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Назирова</a:t>
                      </a: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» 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Производство колбасных изделий, мясных полуфабрикатов, пельменей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2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ИП «Капустин»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Производство пиломатериалов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32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МУП ЖКУ «Изылы»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2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Железнодорожная станция «Изылинка»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Транспортные услуги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1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  <a:cs typeface="Times New Roman"/>
                        </a:rPr>
                        <a:t>Новое строительство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732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Угледобывающее предприятие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400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Добыча угля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32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ЗАО «Изылинское»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3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Предприятия по переработке сельскохозяйственной продукции 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Переработка сельскохозяйственной продукции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2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Крестьянско-фермерские хозяйства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Растениеводство, животноводство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3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Предприятие по производству строительных и отделочных материалов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Производству строительных и отделочных материалов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2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Строительная организация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Строительно-монтажные работы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32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Учреждения отдыха (д. Разливы)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2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Торгово-закупочные предприятия 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49804" marR="49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Закуп сельскохозяйственной продукции у населения</a:t>
                      </a:r>
                    </a:p>
                  </a:txBody>
                  <a:tcPr marL="49804" marR="49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ПРОЕКТНОЕ  ПОЛОЖЕНИЕ ШАХТИНСКОГО СЕЛЬСОВЕТА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785794"/>
            <a:ext cx="55290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Перечень предприятий муниципального образования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ШАХТИНСКИЙ СЕЛЬСОВЕТ ПОСЕЛОК ШАХТЫ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9" name="Picture 3" descr="C:\Users\charkova_ns\Desktop\ШАХТИНСКИЙ\мр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446214"/>
            <a:ext cx="9069038" cy="6411786"/>
          </a:xfrm>
          <a:prstGeom prst="rect">
            <a:avLst/>
          </a:prstGeom>
          <a:noFill/>
        </p:spPr>
      </p:pic>
      <p:pic>
        <p:nvPicPr>
          <p:cNvPr id="4101" name="Picture 5" descr="C:\Users\charkova_ns\Desktop\ШАХТЫ 1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142984"/>
            <a:ext cx="3223260" cy="32994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929454" y="1643050"/>
            <a:ext cx="120481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п. Шахты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8" y="4857760"/>
            <a:ext cx="2791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Территория сущ. 169,48 га</a:t>
            </a:r>
          </a:p>
          <a:p>
            <a:r>
              <a:rPr lang="ru-RU" sz="1600" dirty="0" smtClean="0"/>
              <a:t>Территория </a:t>
            </a:r>
            <a:r>
              <a:rPr lang="ru-RU" sz="1600" dirty="0" err="1" smtClean="0"/>
              <a:t>проектир</a:t>
            </a:r>
            <a:r>
              <a:rPr lang="ru-RU" sz="1600" dirty="0" smtClean="0"/>
              <a:t>.-  271га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ШАХТИНСКИЙ СЕЛЬСОВЕТ СТ. ИЗЫЛИНКА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3" descr="C:\Users\charkova_ns\Desktop\ШАХТИНСКИЙ\мр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446214"/>
            <a:ext cx="9069038" cy="6411786"/>
          </a:xfrm>
          <a:prstGeom prst="rect">
            <a:avLst/>
          </a:prstGeom>
          <a:noFill/>
        </p:spPr>
      </p:pic>
      <p:pic>
        <p:nvPicPr>
          <p:cNvPr id="5123" name="Picture 3" descr="C:\Users\charkova_ns\Desktop\ИЗЫЛИНКА 2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857364"/>
            <a:ext cx="1920240" cy="225552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572264" y="3214686"/>
            <a:ext cx="159210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Изылинка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3570" y="4214818"/>
            <a:ext cx="27108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Территория сущ.  15,07га</a:t>
            </a:r>
          </a:p>
          <a:p>
            <a:r>
              <a:rPr lang="ru-RU" sz="1600" dirty="0" smtClean="0"/>
              <a:t>Территория </a:t>
            </a:r>
            <a:r>
              <a:rPr lang="ru-RU" sz="1600" dirty="0" err="1" smtClean="0"/>
              <a:t>проектир</a:t>
            </a:r>
            <a:r>
              <a:rPr lang="ru-RU" sz="1600" dirty="0" smtClean="0"/>
              <a:t>.-  30га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ШАХТИНСКИЙ СЕЛЬСОВЕТ ДЕРЕВНЯ НОВОИЗЫЛИНКА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C:\Users\charkova_ns\Desktop\ШАХТИНСКИЙ\мр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446214"/>
            <a:ext cx="9069038" cy="6411786"/>
          </a:xfrm>
          <a:prstGeom prst="rect">
            <a:avLst/>
          </a:prstGeom>
          <a:noFill/>
        </p:spPr>
      </p:pic>
      <p:pic>
        <p:nvPicPr>
          <p:cNvPr id="6147" name="Picture 3" descr="C:\Users\charkova_ns\Desktop\НОВО ИЗыл 1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071678"/>
            <a:ext cx="1859280" cy="17983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72198" y="2214554"/>
            <a:ext cx="200766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Новоизылинка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4214818"/>
            <a:ext cx="28727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Территория сущ. 47,33 га</a:t>
            </a:r>
          </a:p>
          <a:p>
            <a:r>
              <a:rPr lang="ru-RU" sz="1600" dirty="0" smtClean="0"/>
              <a:t>Территория </a:t>
            </a:r>
            <a:r>
              <a:rPr lang="ru-RU" sz="1600" dirty="0" err="1" smtClean="0"/>
              <a:t>проектир</a:t>
            </a:r>
            <a:r>
              <a:rPr lang="ru-RU" sz="1600" dirty="0" smtClean="0"/>
              <a:t>.- 69,1 га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142852"/>
            <a:ext cx="8229600" cy="357190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ШАХТИНСКИЙ СЕЛЬСОВЕТ ПОСЕЛОК ПЕТУХОВКА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C:\Users\charkova_ns\Desktop\ШАХТИНСКИЙ\мр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446214"/>
            <a:ext cx="9069038" cy="6411786"/>
          </a:xfrm>
          <a:prstGeom prst="rect">
            <a:avLst/>
          </a:prstGeom>
          <a:noFill/>
        </p:spPr>
      </p:pic>
      <p:pic>
        <p:nvPicPr>
          <p:cNvPr id="7171" name="Picture 3" descr="C:\Users\charkova_ns\Desktop\петух  1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2000240"/>
            <a:ext cx="1295400" cy="14325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00760" y="4143380"/>
            <a:ext cx="2968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Территория сущ. 22,4 га</a:t>
            </a:r>
          </a:p>
          <a:p>
            <a:r>
              <a:rPr lang="ru-RU" sz="1600" dirty="0" smtClean="0"/>
              <a:t>Территория </a:t>
            </a:r>
            <a:r>
              <a:rPr lang="ru-RU" sz="1600" dirty="0" err="1" smtClean="0"/>
              <a:t>проектир</a:t>
            </a:r>
            <a:r>
              <a:rPr lang="ru-RU" sz="1600" dirty="0" smtClean="0"/>
              <a:t>.-  34,45га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296</TotalTime>
  <Words>657</Words>
  <PresentationFormat>Экран (4:3)</PresentationFormat>
  <Paragraphs>212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ГЕНЕРАЛЬНЫЙ ПЛАН ШАХТИНСКОГО СЕЛЬСКОГО ПОСЕЛЕНИЯ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ГЕНЕРАЛЬНЫЙ ПЛАН ШАХТИНСКОГО СЕЛЬСКОГО ПОСЕЛЕНИЯ</dc:title>
  <dc:creator>Чаркова Наталья Сергеевна</dc:creator>
  <cp:lastModifiedBy>charkova_ns</cp:lastModifiedBy>
  <cp:revision>34</cp:revision>
  <dcterms:created xsi:type="dcterms:W3CDTF">2013-04-19T02:56:07Z</dcterms:created>
  <dcterms:modified xsi:type="dcterms:W3CDTF">2013-06-03T04:08:54Z</dcterms:modified>
</cp:coreProperties>
</file>